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8290E84-6BC7-4988-B247-65BF394F7AE2}">
          <p14:sldIdLst>
            <p14:sldId id="256"/>
          </p14:sldIdLst>
        </p14:section>
        <p14:section name="Untitled Section" id="{A8F35322-E9D5-449F-918E-8319DE4ABC4E}">
          <p14:sldIdLst>
            <p14:sldId id="264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4" d="100"/>
          <a:sy n="54" d="100"/>
        </p:scale>
        <p:origin x="8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5479-FED9-4BB1-AF60-DC15A6515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8463F-BCDD-4851-99D7-A0E2B81C2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5CE63-A358-417C-BCB7-5D5FE763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B159F-EAF7-497A-B2FA-D69A3089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275A-457D-466B-971B-E196BC27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3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FCF1-0FFF-4121-B057-32732245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64E0-8903-412D-9202-C4DC1FD14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CE71E-F418-402C-A45B-F0180724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0DCDB-4360-4DA6-BB60-C4082465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9B1E-4256-4639-BA08-71C3C350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A3D50-4417-4E98-81E3-99A833FE9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2E938-8C09-45E1-A1BF-7E6F81BE7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A3F56-7A87-4F91-B738-FEE9930C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C22B5-EF39-41C6-A95B-90B645BE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C464D-174D-4D68-85CC-2D5777EF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8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730D-DD50-4274-9FA7-1E5B2AD1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72BD-1CDA-4F0F-B0F2-B538339CD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A8796-6CDB-4B73-9B8C-EDE590A3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BBF9-63C2-4FC5-9456-DB6008C1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D1CB-2641-4237-9E46-9A66E629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2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D1CC-7403-4C12-9D46-879E4869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6A7B1-8D55-4318-90C0-F5CC0243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7815-FE04-4986-BF7D-A9DDA804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8A020-B1A6-4A2C-811B-68780808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D0A00-C5E0-42CC-BCFE-927AFF34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B23B-929B-482E-AB3C-372FC4C4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C4AF-02B2-4B41-B94F-5322E1857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05971-7AFB-4041-AA72-663F71BF6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15C8B-7BDF-47D1-AF0C-C81685F2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7FFC0-AF5F-4A86-9167-2815EDB7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61D2B-D19A-4384-9C44-75F45950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8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3A45-2600-413B-BB23-BCA8215C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55A65-FA23-4024-8DE1-E12F83958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BAEFF-8643-4CBE-81F4-4E74186ED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1B42A-9B8D-416C-8002-E458780C7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63FB1-85A6-4485-8138-81F266966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B3D9F-7EF2-44D3-9F8A-7B6B387D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972E1-8FF4-4378-996C-CA9E22C8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1CE77-DD36-4930-82DA-00FEB856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5DBC-2DE4-4F0D-A951-7397B7CD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ADB22-E810-40EF-9F2C-AB90968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32FE0-E061-475D-B1DE-CD530896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BAA76-1CF7-45BF-BA51-62AA38A2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A0C74-7581-4C47-AC2C-18DDAD87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BBC00-A909-4CCB-B5C8-C1F2104E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0868D-27FF-4560-A6B7-C56FCF8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0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159A-9374-4297-A780-516E4D8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FD9D8-0989-4A17-A824-B03D4DBC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44905-F7E4-4A91-AFDC-499CB3BCB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200F4-8732-4835-8BC5-2D582E97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9C31F-3B9D-4585-B976-752A13FE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081EF-7355-4EF0-8302-DC89ED30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B76C-B2AC-4823-B194-D94C1144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3A556-4901-4356-81AF-A8012EC9E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E18AA-7ECC-47A3-B58E-510C89DA8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B9CDC-A05A-484A-B0DA-1D236FF4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6F4A3-E0CE-4948-BF71-5E5D0E43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20CFD-F314-4A32-96FC-F03B7F08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72515-030E-43AB-9991-43AE78F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2F691-722B-4FE6-BD0E-8A521BC17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A6700-1EA4-4050-A262-073A38421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19EAA-A9B3-43BE-AFB9-43F1FDC8BC82}" type="datetimeFigureOut">
              <a:rPr lang="en-US" smtClean="0"/>
              <a:t>01-Jun-18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92CBF-7FAA-4F79-87B1-EA46FC06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48E7E-1E59-4438-96EB-B0269AF1D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FDC37-D5AA-4FE1-9409-4774B50B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Raspberry_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tiff"/><Relationship Id="rId7" Type="http://schemas.openxmlformats.org/officeDocument/2006/relationships/image" Target="../media/image11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jpe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4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526101AF-102D-4013-A06F-425B32A32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FCE5438-AEAF-4DC8-B4A8-4B879165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And Setup</a:t>
            </a:r>
          </a:p>
        </p:txBody>
      </p:sp>
    </p:spTree>
    <p:extLst>
      <p:ext uri="{BB962C8B-B14F-4D97-AF65-F5344CB8AC3E}">
        <p14:creationId xmlns:p14="http://schemas.microsoft.com/office/powerpoint/2010/main" val="222441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7594-EFA6-4D14-8EDB-140759D33C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Raspberry Pi Close Lookup</a:t>
            </a:r>
          </a:p>
        </p:txBody>
      </p:sp>
      <p:pic>
        <p:nvPicPr>
          <p:cNvPr id="5" name="Content Placeholder 4" descr="A circuit board&#10;&#10;Description generated with very high confidence">
            <a:extLst>
              <a:ext uri="{FF2B5EF4-FFF2-40B4-BE49-F238E27FC236}">
                <a16:creationId xmlns:a16="http://schemas.microsoft.com/office/drawing/2014/main" id="{F92252DA-EBA7-4F47-B979-D21C7FA6B2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" t="8026" r="9255" b="10148"/>
          <a:stretch/>
        </p:blipFill>
        <p:spPr>
          <a:xfrm>
            <a:off x="748553" y="1885577"/>
            <a:ext cx="4938713" cy="3219450"/>
          </a:xfrm>
        </p:spPr>
      </p:pic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83CAFFF5-6C49-4735-8681-9F99DAD8D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t="6294" r="412" b="8067"/>
          <a:stretch/>
        </p:blipFill>
        <p:spPr>
          <a:xfrm>
            <a:off x="6096000" y="1621741"/>
            <a:ext cx="5460479" cy="36145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B06B9F-CECC-4A2A-A3FC-516CD91C9A3D}"/>
              </a:ext>
            </a:extLst>
          </p:cNvPr>
          <p:cNvSpPr txBox="1">
            <a:spLocks/>
          </p:cNvSpPr>
          <p:nvPr/>
        </p:nvSpPr>
        <p:spPr>
          <a:xfrm>
            <a:off x="2088777" y="5431148"/>
            <a:ext cx="69566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take a Look @ </a:t>
            </a:r>
            <a:r>
              <a:rPr lang="en-US" dirty="0">
                <a:hlinkClick r:id="rId4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B979-DC9E-4EB8-B8A1-6949733C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Controller vs Micro Processor</a:t>
            </a:r>
          </a:p>
        </p:txBody>
      </p:sp>
      <p:pic>
        <p:nvPicPr>
          <p:cNvPr id="6" name="Picture Placeholder 137">
            <a:extLst>
              <a:ext uri="{FF2B5EF4-FFF2-40B4-BE49-F238E27FC236}">
                <a16:creationId xmlns:a16="http://schemas.microsoft.com/office/drawing/2014/main" id="{DA31900E-817D-4B1D-A867-96A2D0531EBF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315" y="1690689"/>
            <a:ext cx="6689371" cy="2418982"/>
          </a:xfrm>
          <a:prstGeom prst="rect">
            <a:avLst/>
          </a:prstGeom>
        </p:spPr>
      </p:pic>
      <p:pic>
        <p:nvPicPr>
          <p:cNvPr id="7" name="pasted-image.tiff">
            <a:extLst>
              <a:ext uri="{FF2B5EF4-FFF2-40B4-BE49-F238E27FC236}">
                <a16:creationId xmlns:a16="http://schemas.microsoft.com/office/drawing/2014/main" id="{77174E1E-3BD9-48DB-98F5-B4EE36AC03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398" y="4453932"/>
            <a:ext cx="4402464" cy="18620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707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15B-E1DC-4128-877C-B0C62CE7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Comparison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DEE7FD8-A7B9-41B1-86B4-D3C7D251FE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252856"/>
              </p:ext>
            </p:extLst>
          </p:nvPr>
        </p:nvGraphicFramePr>
        <p:xfrm>
          <a:off x="2793350" y="1656508"/>
          <a:ext cx="6050332" cy="4805831"/>
        </p:xfrm>
        <a:graphic>
          <a:graphicData uri="http://schemas.openxmlformats.org/drawingml/2006/table">
            <a:tbl>
              <a:tblPr/>
              <a:tblGrid>
                <a:gridCol w="1512583">
                  <a:extLst>
                    <a:ext uri="{9D8B030D-6E8A-4147-A177-3AD203B41FA5}">
                      <a16:colId xmlns:a16="http://schemas.microsoft.com/office/drawing/2014/main" val="3456873527"/>
                    </a:ext>
                  </a:extLst>
                </a:gridCol>
                <a:gridCol w="1512583">
                  <a:extLst>
                    <a:ext uri="{9D8B030D-6E8A-4147-A177-3AD203B41FA5}">
                      <a16:colId xmlns:a16="http://schemas.microsoft.com/office/drawing/2014/main" val="2559871221"/>
                    </a:ext>
                  </a:extLst>
                </a:gridCol>
                <a:gridCol w="1512583">
                  <a:extLst>
                    <a:ext uri="{9D8B030D-6E8A-4147-A177-3AD203B41FA5}">
                      <a16:colId xmlns:a16="http://schemas.microsoft.com/office/drawing/2014/main" val="2708287174"/>
                    </a:ext>
                  </a:extLst>
                </a:gridCol>
                <a:gridCol w="1512583">
                  <a:extLst>
                    <a:ext uri="{9D8B030D-6E8A-4147-A177-3AD203B41FA5}">
                      <a16:colId xmlns:a16="http://schemas.microsoft.com/office/drawing/2014/main" val="649952942"/>
                    </a:ext>
                  </a:extLst>
                </a:gridCol>
              </a:tblGrid>
              <a:tr h="397768">
                <a:tc>
                  <a:txBody>
                    <a:bodyPr/>
                    <a:lstStyle/>
                    <a:p>
                      <a:pPr algn="ctr" fontAlgn="base"/>
                      <a:endParaRPr lang="en-US" sz="1100" b="1" dirty="0">
                        <a:effectLst/>
                        <a:latin typeface="inherit"/>
                      </a:endParaRPr>
                    </a:p>
                  </a:txBody>
                  <a:tcPr marL="29321" marR="29321" marT="58643" marB="5864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effectLst/>
                          <a:latin typeface="inherit"/>
                        </a:rPr>
                        <a:t>Raspberry Pi</a:t>
                      </a:r>
                    </a:p>
                  </a:txBody>
                  <a:tcPr marL="29321" marR="29321" marT="58643" marB="5864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>
                          <a:effectLst/>
                          <a:latin typeface="inherit"/>
                        </a:rPr>
                        <a:t>Raspberry Pi 2</a:t>
                      </a:r>
                    </a:p>
                  </a:txBody>
                  <a:tcPr marL="29321" marR="29321" marT="58643" marB="5864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dirty="0">
                          <a:effectLst/>
                          <a:latin typeface="inherit"/>
                        </a:rPr>
                        <a:t>Raspberry Pi 3</a:t>
                      </a:r>
                    </a:p>
                  </a:txBody>
                  <a:tcPr marL="29321" marR="29321" marT="58643" marB="5864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2158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Released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February 2012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February 2015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February 2016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26406"/>
                  </a:ext>
                </a:extLst>
              </a:tr>
              <a:tr h="55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CPU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ARM1176JZF-S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ARM Cortex-A7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ARM Cortex-A53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755671"/>
                  </a:ext>
                </a:extLst>
              </a:tr>
              <a:tr h="55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CPU speed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700MHz</a:t>
                      </a:r>
                      <a:br>
                        <a:rPr lang="en-US" sz="1100" dirty="0">
                          <a:effectLst/>
                          <a:latin typeface="inherit"/>
                        </a:rPr>
                      </a:br>
                      <a:r>
                        <a:rPr lang="en-US" sz="1100" dirty="0">
                          <a:effectLst/>
                          <a:latin typeface="inherit"/>
                        </a:rPr>
                        <a:t>single core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900MHz</a:t>
                      </a:r>
                      <a:br>
                        <a:rPr lang="en-US" sz="1100" dirty="0">
                          <a:effectLst/>
                          <a:latin typeface="inherit"/>
                        </a:rPr>
                      </a:br>
                      <a:r>
                        <a:rPr lang="en-US" sz="1100" dirty="0">
                          <a:effectLst/>
                          <a:latin typeface="inherit"/>
                        </a:rPr>
                        <a:t>quad core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1,200MHz</a:t>
                      </a:r>
                      <a:br>
                        <a:rPr lang="en-US" sz="1100" dirty="0">
                          <a:effectLst/>
                          <a:latin typeface="inherit"/>
                        </a:rPr>
                      </a:br>
                      <a:r>
                        <a:rPr lang="en-US" sz="1100" dirty="0">
                          <a:effectLst/>
                          <a:latin typeface="inherit"/>
                        </a:rPr>
                        <a:t>quad core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90402"/>
                  </a:ext>
                </a:extLst>
              </a:tr>
              <a:tr h="55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RAM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512MB</a:t>
                      </a:r>
                      <a:br>
                        <a:rPr lang="en-US" sz="1100">
                          <a:effectLst/>
                          <a:latin typeface="inherit"/>
                        </a:rPr>
                      </a:br>
                      <a:r>
                        <a:rPr lang="en-US" sz="1100">
                          <a:effectLst/>
                          <a:latin typeface="inherit"/>
                        </a:rPr>
                        <a:t>256MB Rev 1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1GB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1GB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26553"/>
                  </a:ext>
                </a:extLst>
              </a:tr>
              <a:tr h="55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GPU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Broadcom Videocore IV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Broadcom Videocore IV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Broadcom Videocore IV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742130"/>
                  </a:ext>
                </a:extLst>
              </a:tr>
              <a:tr h="102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Storage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SDHC slot</a:t>
                      </a:r>
                      <a:br>
                        <a:rPr lang="en-US" sz="1100">
                          <a:effectLst/>
                          <a:latin typeface="inherit"/>
                        </a:rPr>
                      </a:br>
                      <a:r>
                        <a:rPr lang="en-US" sz="1100">
                          <a:effectLst/>
                          <a:latin typeface="inherit"/>
                        </a:rPr>
                        <a:t>MicroSDHC Model A+ and B+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MicroSDHC slot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MicroSDHC slot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45861"/>
                  </a:ext>
                </a:extLst>
              </a:tr>
              <a:tr h="316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USB Ports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2 on Model B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755518"/>
                  </a:ext>
                </a:extLst>
              </a:tr>
              <a:tr h="55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WiFi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No built-in wifi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effectLst/>
                          <a:latin typeface="inherit"/>
                        </a:rPr>
                        <a:t>No built-in wifi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inherit"/>
                        </a:rPr>
                        <a:t>802.11n and Bluetooth 4.1</a:t>
                      </a:r>
                    </a:p>
                  </a:txBody>
                  <a:tcPr marL="29321" marR="29321" marT="29321" marB="293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39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2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1">
            <a:extLst>
              <a:ext uri="{FF2B5EF4-FFF2-40B4-BE49-F238E27FC236}">
                <a16:creationId xmlns:a16="http://schemas.microsoft.com/office/drawing/2014/main" id="{09E4ED85-F7F8-4B63-9DE6-429D8D21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993"/>
            <a:ext cx="9702830" cy="798508"/>
          </a:xfrm>
        </p:spPr>
        <p:txBody>
          <a:bodyPr>
            <a:normAutofit/>
          </a:bodyPr>
          <a:lstStyle/>
          <a:p>
            <a:r>
              <a:rPr lang="en-US" dirty="0"/>
              <a:t>Alternative Microprocessor Units</a:t>
            </a:r>
          </a:p>
        </p:txBody>
      </p:sp>
      <p:pic>
        <p:nvPicPr>
          <p:cNvPr id="15" name="pasted-image.tiff">
            <a:extLst>
              <a:ext uri="{FF2B5EF4-FFF2-40B4-BE49-F238E27FC236}">
                <a16:creationId xmlns:a16="http://schemas.microsoft.com/office/drawing/2014/main" id="{8E748E38-B9ED-45A7-B791-453769AF45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0" y="3548244"/>
            <a:ext cx="3042594" cy="2280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tiff">
            <a:extLst>
              <a:ext uri="{FF2B5EF4-FFF2-40B4-BE49-F238E27FC236}">
                <a16:creationId xmlns:a16="http://schemas.microsoft.com/office/drawing/2014/main" id="{A643B9AB-9425-431F-807E-E450FF77F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7179"/>
            <a:ext cx="2614918" cy="172599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3EC297-85A8-4F3C-8285-489B228F48E5}"/>
              </a:ext>
            </a:extLst>
          </p:cNvPr>
          <p:cNvSpPr/>
          <p:nvPr/>
        </p:nvSpPr>
        <p:spPr>
          <a:xfrm>
            <a:off x="565019" y="2940424"/>
            <a:ext cx="1071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Odroid</a:t>
            </a:r>
            <a:r>
              <a:rPr lang="en-US" dirty="0"/>
              <a:t>-Cl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AC09E-A7E5-4B96-9BD5-0FFA235EB230}"/>
              </a:ext>
            </a:extLst>
          </p:cNvPr>
          <p:cNvSpPr/>
          <p:nvPr/>
        </p:nvSpPr>
        <p:spPr>
          <a:xfrm>
            <a:off x="457200" y="5828890"/>
            <a:ext cx="3660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PandaBoard</a:t>
            </a:r>
            <a:r>
              <a:rPr lang="en-US" dirty="0"/>
              <a:t> - TI</a:t>
            </a:r>
          </a:p>
        </p:txBody>
      </p:sp>
      <p:pic>
        <p:nvPicPr>
          <p:cNvPr id="14" name="pasted-image.png">
            <a:extLst>
              <a:ext uri="{FF2B5EF4-FFF2-40B4-BE49-F238E27FC236}">
                <a16:creationId xmlns:a16="http://schemas.microsoft.com/office/drawing/2014/main" id="{E872BA46-301E-4806-A539-2E7D16B11C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937" y="1039462"/>
            <a:ext cx="3582539" cy="268537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184195-1815-4BD6-BA24-AF412331FC97}"/>
              </a:ext>
            </a:extLst>
          </p:cNvPr>
          <p:cNvSpPr/>
          <p:nvPr/>
        </p:nvSpPr>
        <p:spPr>
          <a:xfrm>
            <a:off x="3875354" y="3101449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Intel NUC</a:t>
            </a:r>
          </a:p>
        </p:txBody>
      </p:sp>
      <p:pic>
        <p:nvPicPr>
          <p:cNvPr id="3" name="Picture 2" descr="A circuit board&#10;&#10;Description generated with high confidence">
            <a:extLst>
              <a:ext uri="{FF2B5EF4-FFF2-40B4-BE49-F238E27FC236}">
                <a16:creationId xmlns:a16="http://schemas.microsoft.com/office/drawing/2014/main" id="{F2A86438-5DEE-4C00-B985-DB505A929F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9" r="21225"/>
          <a:stretch/>
        </p:blipFill>
        <p:spPr>
          <a:xfrm>
            <a:off x="3127844" y="3809655"/>
            <a:ext cx="3388242" cy="30809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D2843D-8BF6-4921-BC3B-8A5AF7620146}"/>
              </a:ext>
            </a:extLst>
          </p:cNvPr>
          <p:cNvSpPr/>
          <p:nvPr/>
        </p:nvSpPr>
        <p:spPr>
          <a:xfrm>
            <a:off x="5117295" y="6138800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LattePanda</a:t>
            </a:r>
            <a:endParaRPr lang="en-US" dirty="0"/>
          </a:p>
        </p:txBody>
      </p: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B8BE3D1A-7693-4740-919E-772A973A7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43" y="888381"/>
            <a:ext cx="2857500" cy="2543175"/>
          </a:xfrm>
          <a:prstGeom prst="rect">
            <a:avLst/>
          </a:prstGeom>
        </p:spPr>
      </p:pic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D465D19B-F69B-4836-9047-561A24B2DD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t="18624" r="26703" b="24444"/>
          <a:stretch/>
        </p:blipFill>
        <p:spPr>
          <a:xfrm>
            <a:off x="10055808" y="1277179"/>
            <a:ext cx="1843784" cy="1598656"/>
          </a:xfrm>
          <a:prstGeom prst="rect">
            <a:avLst/>
          </a:prstGeom>
        </p:spPr>
      </p:pic>
      <p:pic>
        <p:nvPicPr>
          <p:cNvPr id="9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18EE7CD9-E135-447B-A70E-F0B8DC8127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5" t="3381" r="10261" b="3513"/>
          <a:stretch/>
        </p:blipFill>
        <p:spPr>
          <a:xfrm>
            <a:off x="6592187" y="3834856"/>
            <a:ext cx="2594544" cy="1783905"/>
          </a:xfrm>
          <a:prstGeom prst="rect">
            <a:avLst/>
          </a:prstGeom>
        </p:spPr>
      </p:pic>
      <p:pic>
        <p:nvPicPr>
          <p:cNvPr id="12" name="Picture 11" descr="A circuit board&#10;&#10;Description generated with very high confidence">
            <a:extLst>
              <a:ext uri="{FF2B5EF4-FFF2-40B4-BE49-F238E27FC236}">
                <a16:creationId xmlns:a16="http://schemas.microsoft.com/office/drawing/2014/main" id="{CBB2CE19-291C-468A-9731-1A677C1D7F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28376" r="6422" b="11904"/>
          <a:stretch/>
        </p:blipFill>
        <p:spPr>
          <a:xfrm>
            <a:off x="9558680" y="3950836"/>
            <a:ext cx="2482800" cy="1703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97444F-F680-43FB-B219-689792EC10FF}"/>
              </a:ext>
            </a:extLst>
          </p:cNvPr>
          <p:cNvSpPr/>
          <p:nvPr/>
        </p:nvSpPr>
        <p:spPr>
          <a:xfrm>
            <a:off x="7106746" y="5894110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Asus </a:t>
            </a:r>
            <a:r>
              <a:rPr lang="en-US" dirty="0" err="1"/>
              <a:t>TinkerBoard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B9378F-3CA9-47B1-958F-23973715CD16}"/>
              </a:ext>
            </a:extLst>
          </p:cNvPr>
          <p:cNvSpPr/>
          <p:nvPr/>
        </p:nvSpPr>
        <p:spPr>
          <a:xfrm>
            <a:off x="10160030" y="5915049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Orange Pi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5F5048-4E23-4FDF-B9DD-EAAE4C1314CE}"/>
              </a:ext>
            </a:extLst>
          </p:cNvPr>
          <p:cNvSpPr/>
          <p:nvPr/>
        </p:nvSpPr>
        <p:spPr>
          <a:xfrm>
            <a:off x="10290397" y="2929647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Nano Pi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C99888-5B43-45A4-AF13-82C0F1A8AB1B}"/>
              </a:ext>
            </a:extLst>
          </p:cNvPr>
          <p:cNvSpPr/>
          <p:nvPr/>
        </p:nvSpPr>
        <p:spPr>
          <a:xfrm>
            <a:off x="7943030" y="3295480"/>
            <a:ext cx="2368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Banana Pi</a:t>
            </a:r>
          </a:p>
        </p:txBody>
      </p:sp>
    </p:spTree>
    <p:extLst>
      <p:ext uri="{BB962C8B-B14F-4D97-AF65-F5344CB8AC3E}">
        <p14:creationId xmlns:p14="http://schemas.microsoft.com/office/powerpoint/2010/main" val="414429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>
            <a:extLst>
              <a:ext uri="{FF2B5EF4-FFF2-40B4-BE49-F238E27FC236}">
                <a16:creationId xmlns:a16="http://schemas.microsoft.com/office/drawing/2014/main" id="{FA464AC3-5EE3-478C-8162-ED9BE3E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992"/>
            <a:ext cx="11734800" cy="1076513"/>
          </a:xfrm>
        </p:spPr>
        <p:txBody>
          <a:bodyPr>
            <a:normAutofit/>
          </a:bodyPr>
          <a:lstStyle/>
          <a:p>
            <a:r>
              <a:rPr lang="en-US" dirty="0"/>
              <a:t>Required accessories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A426A187-D2BC-46C3-9905-A721F6F0624A}"/>
              </a:ext>
            </a:extLst>
          </p:cNvPr>
          <p:cNvSpPr txBox="1">
            <a:spLocks/>
          </p:cNvSpPr>
          <p:nvPr/>
        </p:nvSpPr>
        <p:spPr>
          <a:xfrm>
            <a:off x="457199" y="1079500"/>
            <a:ext cx="11824447" cy="362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537" indent="-144537">
              <a:buSzPct val="75000"/>
              <a:defRPr sz="2100"/>
            </a:pPr>
            <a:r>
              <a:rPr lang="en-US" sz="3200" dirty="0"/>
              <a:t>Power Supply : 5V</a:t>
            </a:r>
          </a:p>
          <a:p>
            <a:pPr marL="144537" indent="-144537">
              <a:buSzPct val="75000"/>
              <a:defRPr sz="2100"/>
            </a:pPr>
            <a:r>
              <a:rPr lang="en-US" sz="3200" dirty="0"/>
              <a:t>MicroSD recommend 8GB or greater.</a:t>
            </a:r>
          </a:p>
          <a:p>
            <a:pPr marL="144537" indent="-144537">
              <a:buSzPct val="75000"/>
              <a:defRPr sz="2100"/>
            </a:pPr>
            <a:r>
              <a:rPr lang="en-US" sz="3200" dirty="0"/>
              <a:t>Video Out: HDMI cable and monitor or laptop</a:t>
            </a:r>
          </a:p>
          <a:p>
            <a:pPr marL="144537" indent="-144537">
              <a:buSzPct val="75000"/>
              <a:defRPr sz="2100"/>
            </a:pPr>
            <a:r>
              <a:rPr lang="en-US" sz="3200" dirty="0"/>
              <a:t>Keyboard make sure to (US settings)</a:t>
            </a:r>
          </a:p>
          <a:p>
            <a:r>
              <a:rPr lang="en-US" sz="3200" dirty="0" err="1"/>
              <a:t>Wifi</a:t>
            </a:r>
            <a:r>
              <a:rPr lang="en-US" sz="3200" dirty="0"/>
              <a:t>/Ethernet accessibility</a:t>
            </a:r>
          </a:p>
        </p:txBody>
      </p:sp>
      <p:pic>
        <p:nvPicPr>
          <p:cNvPr id="6" name="pasted-image.tiff">
            <a:extLst>
              <a:ext uri="{FF2B5EF4-FFF2-40B4-BE49-F238E27FC236}">
                <a16:creationId xmlns:a16="http://schemas.microsoft.com/office/drawing/2014/main" id="{DA4A0B1B-A8D7-4B4D-B726-856A2906AE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76" y="5121134"/>
            <a:ext cx="1328802" cy="1013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25F0A077-C7B2-43AD-A275-523499469E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162" y="4884689"/>
            <a:ext cx="1896735" cy="1344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>
            <a:extLst>
              <a:ext uri="{FF2B5EF4-FFF2-40B4-BE49-F238E27FC236}">
                <a16:creationId xmlns:a16="http://schemas.microsoft.com/office/drawing/2014/main" id="{AEC8AB68-219D-433E-81BE-79F409990B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969" y="5026744"/>
            <a:ext cx="1885697" cy="106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TRANSCEND-MICRO-SD-8gb-0.jpg">
            <a:extLst>
              <a:ext uri="{FF2B5EF4-FFF2-40B4-BE49-F238E27FC236}">
                <a16:creationId xmlns:a16="http://schemas.microsoft.com/office/drawing/2014/main" id="{867FC502-9D94-4C76-838D-5A27EB5B3D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551" y="4904568"/>
            <a:ext cx="1548983" cy="1446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tiff">
            <a:extLst>
              <a:ext uri="{FF2B5EF4-FFF2-40B4-BE49-F238E27FC236}">
                <a16:creationId xmlns:a16="http://schemas.microsoft.com/office/drawing/2014/main" id="{EB22061E-7DBB-4D96-95E4-1704DAA950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9590" y="4951817"/>
            <a:ext cx="1914534" cy="14465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16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1">
            <a:extLst>
              <a:ext uri="{FF2B5EF4-FFF2-40B4-BE49-F238E27FC236}">
                <a16:creationId xmlns:a16="http://schemas.microsoft.com/office/drawing/2014/main" id="{7C8FDD1B-A004-4C3B-8046-D50D9D33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1993"/>
            <a:ext cx="8815832" cy="964756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Optional Items (Mandatory for this workshop)</a:t>
            </a:r>
          </a:p>
        </p:txBody>
      </p:sp>
      <p:pic>
        <p:nvPicPr>
          <p:cNvPr id="11" name="pasted-image.tiff">
            <a:extLst>
              <a:ext uri="{FF2B5EF4-FFF2-40B4-BE49-F238E27FC236}">
                <a16:creationId xmlns:a16="http://schemas.microsoft.com/office/drawing/2014/main" id="{F7A5C745-F872-454D-AD7D-72C45FC1C4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164" y="1662778"/>
            <a:ext cx="5341942" cy="4006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466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Shot 2016-07-18 at 11.52.08 PM.png">
            <a:extLst>
              <a:ext uri="{FF2B5EF4-FFF2-40B4-BE49-F238E27FC236}">
                <a16:creationId xmlns:a16="http://schemas.microsoft.com/office/drawing/2014/main" id="{A0DFEA4F-E6D6-487D-AA48-A712B6FC5C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910" y="1246089"/>
            <a:ext cx="6086220" cy="539336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546908C6-3491-45D7-A46D-D0BE1A46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85" y="576605"/>
            <a:ext cx="9229980" cy="431924"/>
          </a:xfrm>
        </p:spPr>
        <p:txBody>
          <a:bodyPr>
            <a:normAutofit fontScale="90000"/>
          </a:bodyPr>
          <a:lstStyle/>
          <a:p>
            <a:r>
              <a:rPr lang="en-US" dirty="0"/>
              <a:t>Raspberry Pi 3 Operating Systems</a:t>
            </a:r>
          </a:p>
        </p:txBody>
      </p:sp>
      <p:sp>
        <p:nvSpPr>
          <p:cNvPr id="6" name="Shape 193">
            <a:extLst>
              <a:ext uri="{FF2B5EF4-FFF2-40B4-BE49-F238E27FC236}">
                <a16:creationId xmlns:a16="http://schemas.microsoft.com/office/drawing/2014/main" id="{6A4741E0-8290-4723-8D24-78BA7490A168}"/>
              </a:ext>
            </a:extLst>
          </p:cNvPr>
          <p:cNvSpPr/>
          <p:nvPr/>
        </p:nvSpPr>
        <p:spPr>
          <a:xfrm flipH="1">
            <a:off x="5620767" y="3273986"/>
            <a:ext cx="2971430" cy="0"/>
          </a:xfrm>
          <a:prstGeom prst="line">
            <a:avLst/>
          </a:prstGeom>
          <a:ln w="88900">
            <a:solidFill>
              <a:srgbClr val="414141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3200"/>
            </a:pPr>
            <a:endParaRPr sz="168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C0280-97BB-4D0F-A6E6-957DE85AE157}"/>
              </a:ext>
            </a:extLst>
          </p:cNvPr>
          <p:cNvSpPr/>
          <p:nvPr/>
        </p:nvSpPr>
        <p:spPr>
          <a:xfrm>
            <a:off x="8717703" y="2950820"/>
            <a:ext cx="208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this to start with!</a:t>
            </a:r>
          </a:p>
        </p:txBody>
      </p:sp>
    </p:spTree>
    <p:extLst>
      <p:ext uri="{BB962C8B-B14F-4D97-AF65-F5344CB8AC3E}">
        <p14:creationId xmlns:p14="http://schemas.microsoft.com/office/powerpoint/2010/main" val="189363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ware, plate, dishware&#10;&#10;Description generated with very high confidence">
            <a:extLst>
              <a:ext uri="{FF2B5EF4-FFF2-40B4-BE49-F238E27FC236}">
                <a16:creationId xmlns:a16="http://schemas.microsoft.com/office/drawing/2014/main" id="{30580F7F-44DE-4F4E-BF28-10FDCCE2F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4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157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Office Theme</vt:lpstr>
      <vt:lpstr>Introduction And Setup</vt:lpstr>
      <vt:lpstr>Raspberry Pi Close Lookup</vt:lpstr>
      <vt:lpstr>Micro Controller vs Micro Processor</vt:lpstr>
      <vt:lpstr>Raspberry Pi Comparison</vt:lpstr>
      <vt:lpstr>Alternative Microprocessor Units</vt:lpstr>
      <vt:lpstr>Required accessories</vt:lpstr>
      <vt:lpstr>Optional Items (Mandatory for this workshop)</vt:lpstr>
      <vt:lpstr>Raspberry Pi 3 Operating Systems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Tanveer Rahman Shakil</dc:creator>
  <cp:lastModifiedBy>Tanveer Rahman Shakil</cp:lastModifiedBy>
  <cp:revision>8</cp:revision>
  <dcterms:created xsi:type="dcterms:W3CDTF">2018-06-01T00:11:59Z</dcterms:created>
  <dcterms:modified xsi:type="dcterms:W3CDTF">2018-06-01T04:55:50Z</dcterms:modified>
</cp:coreProperties>
</file>